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513" r:id="rId2"/>
    <p:sldId id="514" r:id="rId3"/>
    <p:sldId id="515" r:id="rId4"/>
    <p:sldId id="516" r:id="rId5"/>
    <p:sldId id="517" r:id="rId6"/>
    <p:sldId id="518" r:id="rId7"/>
    <p:sldId id="519" r:id="rId8"/>
    <p:sldId id="520" r:id="rId9"/>
    <p:sldId id="572" r:id="rId10"/>
    <p:sldId id="521" r:id="rId11"/>
    <p:sldId id="522" r:id="rId12"/>
    <p:sldId id="523" r:id="rId13"/>
    <p:sldId id="524" r:id="rId14"/>
    <p:sldId id="525" r:id="rId15"/>
    <p:sldId id="526" r:id="rId16"/>
    <p:sldId id="527" r:id="rId17"/>
    <p:sldId id="528" r:id="rId18"/>
    <p:sldId id="529" r:id="rId19"/>
    <p:sldId id="530" r:id="rId20"/>
    <p:sldId id="531" r:id="rId21"/>
    <p:sldId id="532" r:id="rId22"/>
    <p:sldId id="533" r:id="rId23"/>
    <p:sldId id="534" r:id="rId24"/>
    <p:sldId id="535" r:id="rId25"/>
    <p:sldId id="536" r:id="rId26"/>
    <p:sldId id="537" r:id="rId27"/>
    <p:sldId id="538" r:id="rId28"/>
    <p:sldId id="539" r:id="rId29"/>
    <p:sldId id="540" r:id="rId30"/>
    <p:sldId id="541" r:id="rId31"/>
    <p:sldId id="542" r:id="rId32"/>
    <p:sldId id="543" r:id="rId33"/>
    <p:sldId id="544" r:id="rId34"/>
    <p:sldId id="545" r:id="rId35"/>
    <p:sldId id="546" r:id="rId36"/>
    <p:sldId id="547" r:id="rId37"/>
    <p:sldId id="548" r:id="rId38"/>
    <p:sldId id="549" r:id="rId39"/>
    <p:sldId id="550" r:id="rId40"/>
    <p:sldId id="551" r:id="rId41"/>
    <p:sldId id="552" r:id="rId42"/>
    <p:sldId id="553" r:id="rId43"/>
    <p:sldId id="554" r:id="rId44"/>
    <p:sldId id="555" r:id="rId45"/>
    <p:sldId id="556" r:id="rId46"/>
    <p:sldId id="557" r:id="rId47"/>
    <p:sldId id="558" r:id="rId48"/>
    <p:sldId id="559" r:id="rId49"/>
    <p:sldId id="560" r:id="rId50"/>
    <p:sldId id="561" r:id="rId51"/>
    <p:sldId id="562" r:id="rId52"/>
    <p:sldId id="563" r:id="rId53"/>
    <p:sldId id="567" r:id="rId54"/>
    <p:sldId id="568" r:id="rId55"/>
    <p:sldId id="569" r:id="rId56"/>
    <p:sldId id="570" r:id="rId57"/>
    <p:sldId id="571" r:id="rId58"/>
    <p:sldId id="565" r:id="rId59"/>
    <p:sldId id="260" r:id="rId60"/>
    <p:sldId id="573" r:id="rId61"/>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66895"/>
  </p:normalViewPr>
  <p:slideViewPr>
    <p:cSldViewPr>
      <p:cViewPr>
        <p:scale>
          <a:sx n="77" d="100"/>
          <a:sy n="77" d="100"/>
        </p:scale>
        <p:origin x="848" y="496"/>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11/10/22</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11/10/22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2</a:t>
            </a:fld>
            <a:endParaRPr lang="en-US" sz="1300">
              <a:latin typeface="Calibri" charset="0"/>
            </a:endParaRPr>
          </a:p>
        </p:txBody>
      </p:sp>
    </p:spTree>
    <p:extLst>
      <p:ext uri="{BB962C8B-B14F-4D97-AF65-F5344CB8AC3E}">
        <p14:creationId xmlns:p14="http://schemas.microsoft.com/office/powerpoint/2010/main" val="1823983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11</a:t>
            </a:fld>
            <a:endParaRPr lang="en-US" sz="1300">
              <a:latin typeface="Calibri" charset="0"/>
            </a:endParaRPr>
          </a:p>
        </p:txBody>
      </p:sp>
    </p:spTree>
    <p:extLst>
      <p:ext uri="{BB962C8B-B14F-4D97-AF65-F5344CB8AC3E}">
        <p14:creationId xmlns:p14="http://schemas.microsoft.com/office/powerpoint/2010/main" val="398401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12</a:t>
            </a:fld>
            <a:endParaRPr lang="en-US" sz="1300">
              <a:latin typeface="Calibri" charset="0"/>
            </a:endParaRPr>
          </a:p>
        </p:txBody>
      </p:sp>
    </p:spTree>
    <p:extLst>
      <p:ext uri="{BB962C8B-B14F-4D97-AF65-F5344CB8AC3E}">
        <p14:creationId xmlns:p14="http://schemas.microsoft.com/office/powerpoint/2010/main" val="1966603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a:p>
            <a:pPr>
              <a:defRPr/>
            </a:pPr>
            <a:endParaRPr lang="en-US" dirty="0"/>
          </a:p>
          <a:p>
            <a:pPr>
              <a:defRPr/>
            </a:pPr>
            <a:r>
              <a:rPr lang="en-US" dirty="0"/>
              <a:t>[more on attributes/how to </a:t>
            </a:r>
            <a:r>
              <a:rPr lang="en-US"/>
              <a:t>load attributes file: </a:t>
            </a:r>
            <a:r>
              <a:rPr lang="en-US" dirty="0"/>
              <a:t>https://</a:t>
            </a:r>
            <a:r>
              <a:rPr lang="en-US" dirty="0" err="1"/>
              <a:t>software.broadinstitute.org</a:t>
            </a:r>
            <a:r>
              <a:rPr lang="en-US" dirty="0"/>
              <a:t>/software/</a:t>
            </a:r>
            <a:r>
              <a:rPr lang="en-US" dirty="0" err="1"/>
              <a:t>igv</a:t>
            </a:r>
            <a:r>
              <a:rPr lang="en-US" dirty="0"/>
              <a:t>/</a:t>
            </a:r>
            <a:r>
              <a:rPr lang="en-US" dirty="0" err="1"/>
              <a:t>DisplayOptionsAttributes</a:t>
            </a:r>
            <a:r>
              <a:rPr lang="en-US" dirty="0"/>
              <a:t> , https://</a:t>
            </a:r>
            <a:r>
              <a:rPr lang="en-US" dirty="0" err="1"/>
              <a:t>software.broadinstitute.org</a:t>
            </a:r>
            <a:r>
              <a:rPr lang="en-US" dirty="0"/>
              <a:t>/software/</a:t>
            </a:r>
            <a:r>
              <a:rPr lang="en-US" dirty="0" err="1"/>
              <a:t>igv</a:t>
            </a:r>
            <a:r>
              <a:rPr lang="en-US" dirty="0"/>
              <a:t>/</a:t>
            </a:r>
            <a:r>
              <a:rPr lang="en-US" dirty="0" err="1"/>
              <a:t>SampleInformation</a:t>
            </a:r>
            <a:r>
              <a:rPr lang="en-US" dirty="0"/>
              <a:t> ]</a:t>
            </a:r>
          </a:p>
        </p:txBody>
      </p:sp>
      <p:sp>
        <p:nvSpPr>
          <p:cNvPr id="501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13</a:t>
            </a:fld>
            <a:endParaRPr lang="en-US" sz="1300">
              <a:latin typeface="Calibri" charset="0"/>
            </a:endParaRPr>
          </a:p>
        </p:txBody>
      </p:sp>
    </p:spTree>
    <p:extLst>
      <p:ext uri="{BB962C8B-B14F-4D97-AF65-F5344CB8AC3E}">
        <p14:creationId xmlns:p14="http://schemas.microsoft.com/office/powerpoint/2010/main" val="2538791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currently supports more than 30 different file formats [2022: 39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14</a:t>
            </a:fld>
            <a:endParaRPr lang="en-US" sz="1300">
              <a:latin typeface="Calibri" charset="0"/>
            </a:endParaRPr>
          </a:p>
        </p:txBody>
      </p:sp>
    </p:spTree>
    <p:extLst>
      <p:ext uri="{BB962C8B-B14F-4D97-AF65-F5344CB8AC3E}">
        <p14:creationId xmlns:p14="http://schemas.microsoft.com/office/powerpoint/2010/main" val="187810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15</a:t>
            </a:fld>
            <a:endParaRPr lang="en-US" sz="1300">
              <a:latin typeface="Calibri" charset="0"/>
            </a:endParaRPr>
          </a:p>
        </p:txBody>
      </p:sp>
    </p:spTree>
    <p:extLst>
      <p:ext uri="{BB962C8B-B14F-4D97-AF65-F5344CB8AC3E}">
        <p14:creationId xmlns:p14="http://schemas.microsoft.com/office/powerpoint/2010/main" val="200342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16</a:t>
            </a:fld>
            <a:endParaRPr lang="en-US" sz="1300">
              <a:latin typeface="Calibri" charset="0"/>
            </a:endParaRPr>
          </a:p>
        </p:txBody>
      </p:sp>
    </p:spTree>
    <p:extLst>
      <p:ext uri="{BB962C8B-B14F-4D97-AF65-F5344CB8AC3E}">
        <p14:creationId xmlns:p14="http://schemas.microsoft.com/office/powerpoint/2010/main" val="1914057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17</a:t>
            </a:fld>
            <a:endParaRPr lang="en-US" sz="1300">
              <a:latin typeface="Calibri" charset="0"/>
            </a:endParaRPr>
          </a:p>
        </p:txBody>
      </p:sp>
    </p:spTree>
    <p:extLst>
      <p:ext uri="{BB962C8B-B14F-4D97-AF65-F5344CB8AC3E}">
        <p14:creationId xmlns:p14="http://schemas.microsoft.com/office/powerpoint/2010/main" val="3162188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18</a:t>
            </a:fld>
            <a:endParaRPr lang="en-US" sz="1300">
              <a:latin typeface="Calibri" charset="0"/>
            </a:endParaRPr>
          </a:p>
        </p:txBody>
      </p:sp>
    </p:spTree>
    <p:extLst>
      <p:ext uri="{BB962C8B-B14F-4D97-AF65-F5344CB8AC3E}">
        <p14:creationId xmlns:p14="http://schemas.microsoft.com/office/powerpoint/2010/main" val="380085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19</a:t>
            </a:fld>
            <a:endParaRPr lang="en-US" sz="1300">
              <a:latin typeface="Calibri" charset="0"/>
            </a:endParaRPr>
          </a:p>
        </p:txBody>
      </p:sp>
    </p:spTree>
    <p:extLst>
      <p:ext uri="{BB962C8B-B14F-4D97-AF65-F5344CB8AC3E}">
        <p14:creationId xmlns:p14="http://schemas.microsoft.com/office/powerpoint/2010/main" val="2102186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20</a:t>
            </a:fld>
            <a:endParaRPr lang="en-US" sz="1300">
              <a:latin typeface="Calibri" charset="0"/>
            </a:endParaRPr>
          </a:p>
        </p:txBody>
      </p:sp>
    </p:spTree>
    <p:extLst>
      <p:ext uri="{BB962C8B-B14F-4D97-AF65-F5344CB8AC3E}">
        <p14:creationId xmlns:p14="http://schemas.microsoft.com/office/powerpoint/2010/main" val="265512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3</a:t>
            </a:fld>
            <a:endParaRPr lang="en-US" sz="1300">
              <a:latin typeface="Calibri" charset="0"/>
            </a:endParaRPr>
          </a:p>
        </p:txBody>
      </p:sp>
    </p:spTree>
    <p:extLst>
      <p:ext uri="{BB962C8B-B14F-4D97-AF65-F5344CB8AC3E}">
        <p14:creationId xmlns:p14="http://schemas.microsoft.com/office/powerpoint/2010/main" val="3106326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21</a:t>
            </a:fld>
            <a:endParaRPr lang="en-US" sz="1300">
              <a:latin typeface="Calibri" charset="0"/>
            </a:endParaRPr>
          </a:p>
        </p:txBody>
      </p:sp>
    </p:spTree>
    <p:extLst>
      <p:ext uri="{BB962C8B-B14F-4D97-AF65-F5344CB8AC3E}">
        <p14:creationId xmlns:p14="http://schemas.microsoft.com/office/powerpoint/2010/main" val="2671560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22</a:t>
            </a:fld>
            <a:endParaRPr lang="en-US" sz="1300">
              <a:latin typeface="Calibri" charset="0"/>
            </a:endParaRPr>
          </a:p>
        </p:txBody>
      </p:sp>
    </p:spTree>
    <p:extLst>
      <p:ext uri="{BB962C8B-B14F-4D97-AF65-F5344CB8AC3E}">
        <p14:creationId xmlns:p14="http://schemas.microsoft.com/office/powerpoint/2010/main" val="4041798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23</a:t>
            </a:fld>
            <a:endParaRPr lang="en-US" sz="1300">
              <a:latin typeface="Calibri" charset="0"/>
            </a:endParaRPr>
          </a:p>
        </p:txBody>
      </p:sp>
    </p:spTree>
    <p:extLst>
      <p:ext uri="{BB962C8B-B14F-4D97-AF65-F5344CB8AC3E}">
        <p14:creationId xmlns:p14="http://schemas.microsoft.com/office/powerpoint/2010/main" val="2782174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24</a:t>
            </a:fld>
            <a:endParaRPr lang="en-US" sz="1300">
              <a:latin typeface="Calibri" charset="0"/>
            </a:endParaRPr>
          </a:p>
        </p:txBody>
      </p:sp>
    </p:spTree>
    <p:extLst>
      <p:ext uri="{BB962C8B-B14F-4D97-AF65-F5344CB8AC3E}">
        <p14:creationId xmlns:p14="http://schemas.microsoft.com/office/powerpoint/2010/main" val="3997069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25</a:t>
            </a:fld>
            <a:endParaRPr lang="en-US" sz="1300">
              <a:latin typeface="Calibri" charset="0"/>
            </a:endParaRPr>
          </a:p>
        </p:txBody>
      </p:sp>
    </p:spTree>
    <p:extLst>
      <p:ext uri="{BB962C8B-B14F-4D97-AF65-F5344CB8AC3E}">
        <p14:creationId xmlns:p14="http://schemas.microsoft.com/office/powerpoint/2010/main" val="2491773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26</a:t>
            </a:fld>
            <a:endParaRPr lang="en-US" sz="1300">
              <a:latin typeface="Calibri" charset="0"/>
            </a:endParaRPr>
          </a:p>
        </p:txBody>
      </p:sp>
    </p:spTree>
    <p:extLst>
      <p:ext uri="{BB962C8B-B14F-4D97-AF65-F5344CB8AC3E}">
        <p14:creationId xmlns:p14="http://schemas.microsoft.com/office/powerpoint/2010/main" val="3922902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27</a:t>
            </a:fld>
            <a:endParaRPr lang="en-US" sz="1300">
              <a:latin typeface="Calibri" charset="0"/>
            </a:endParaRPr>
          </a:p>
        </p:txBody>
      </p:sp>
    </p:spTree>
    <p:extLst>
      <p:ext uri="{BB962C8B-B14F-4D97-AF65-F5344CB8AC3E}">
        <p14:creationId xmlns:p14="http://schemas.microsoft.com/office/powerpoint/2010/main" val="352711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28</a:t>
            </a:fld>
            <a:endParaRPr lang="en-US" sz="1300">
              <a:latin typeface="Calibri" charset="0"/>
            </a:endParaRPr>
          </a:p>
        </p:txBody>
      </p:sp>
    </p:spTree>
    <p:extLst>
      <p:ext uri="{BB962C8B-B14F-4D97-AF65-F5344CB8AC3E}">
        <p14:creationId xmlns:p14="http://schemas.microsoft.com/office/powerpoint/2010/main" val="1622043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29</a:t>
            </a:fld>
            <a:endParaRPr lang="en-US" sz="1300">
              <a:latin typeface="Calibri" charset="0"/>
            </a:endParaRPr>
          </a:p>
        </p:txBody>
      </p:sp>
    </p:spTree>
    <p:extLst>
      <p:ext uri="{BB962C8B-B14F-4D97-AF65-F5344CB8AC3E}">
        <p14:creationId xmlns:p14="http://schemas.microsoft.com/office/powerpoint/2010/main" val="1786763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30</a:t>
            </a:fld>
            <a:endParaRPr lang="en-US" sz="1300">
              <a:latin typeface="Calibri" charset="0"/>
            </a:endParaRPr>
          </a:p>
        </p:txBody>
      </p:sp>
    </p:spTree>
    <p:extLst>
      <p:ext uri="{BB962C8B-B14F-4D97-AF65-F5344CB8AC3E}">
        <p14:creationId xmlns:p14="http://schemas.microsoft.com/office/powerpoint/2010/main" val="3766477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4</a:t>
            </a:fld>
            <a:endParaRPr lang="en-US" sz="1300">
              <a:latin typeface="Calibri" charset="0"/>
            </a:endParaRPr>
          </a:p>
        </p:txBody>
      </p:sp>
    </p:spTree>
    <p:extLst>
      <p:ext uri="{BB962C8B-B14F-4D97-AF65-F5344CB8AC3E}">
        <p14:creationId xmlns:p14="http://schemas.microsoft.com/office/powerpoint/2010/main" val="706479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31</a:t>
            </a:fld>
            <a:endParaRPr lang="en-US" sz="1300">
              <a:latin typeface="Calibri" charset="0"/>
            </a:endParaRPr>
          </a:p>
        </p:txBody>
      </p:sp>
    </p:spTree>
    <p:extLst>
      <p:ext uri="{BB962C8B-B14F-4D97-AF65-F5344CB8AC3E}">
        <p14:creationId xmlns:p14="http://schemas.microsoft.com/office/powerpoint/2010/main" val="1044510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32</a:t>
            </a:fld>
            <a:endParaRPr lang="en-US" sz="1300">
              <a:latin typeface="Calibri" charset="0"/>
            </a:endParaRPr>
          </a:p>
        </p:txBody>
      </p:sp>
    </p:spTree>
    <p:extLst>
      <p:ext uri="{BB962C8B-B14F-4D97-AF65-F5344CB8AC3E}">
        <p14:creationId xmlns:p14="http://schemas.microsoft.com/office/powerpoint/2010/main" val="3724002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33</a:t>
            </a:fld>
            <a:endParaRPr lang="en-US" sz="1300">
              <a:latin typeface="Calibri" charset="0"/>
            </a:endParaRPr>
          </a:p>
        </p:txBody>
      </p:sp>
    </p:spTree>
    <p:extLst>
      <p:ext uri="{BB962C8B-B14F-4D97-AF65-F5344CB8AC3E}">
        <p14:creationId xmlns:p14="http://schemas.microsoft.com/office/powerpoint/2010/main" val="1416225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34</a:t>
            </a:fld>
            <a:endParaRPr lang="en-US" sz="1300">
              <a:latin typeface="Calibri" charset="0"/>
            </a:endParaRPr>
          </a:p>
        </p:txBody>
      </p:sp>
    </p:spTree>
    <p:extLst>
      <p:ext uri="{BB962C8B-B14F-4D97-AF65-F5344CB8AC3E}">
        <p14:creationId xmlns:p14="http://schemas.microsoft.com/office/powerpoint/2010/main" val="29246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35</a:t>
            </a:fld>
            <a:endParaRPr lang="en-US" sz="1300">
              <a:latin typeface="Calibri" charset="0"/>
            </a:endParaRPr>
          </a:p>
        </p:txBody>
      </p:sp>
    </p:spTree>
    <p:extLst>
      <p:ext uri="{BB962C8B-B14F-4D97-AF65-F5344CB8AC3E}">
        <p14:creationId xmlns:p14="http://schemas.microsoft.com/office/powerpoint/2010/main" val="4150139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36</a:t>
            </a:fld>
            <a:endParaRPr lang="en-US" sz="1300">
              <a:latin typeface="Calibri" charset="0"/>
            </a:endParaRPr>
          </a:p>
        </p:txBody>
      </p:sp>
    </p:spTree>
    <p:extLst>
      <p:ext uri="{BB962C8B-B14F-4D97-AF65-F5344CB8AC3E}">
        <p14:creationId xmlns:p14="http://schemas.microsoft.com/office/powerpoint/2010/main" val="2903907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37</a:t>
            </a:fld>
            <a:endParaRPr lang="en-US" sz="1300">
              <a:latin typeface="Calibri" charset="0"/>
            </a:endParaRPr>
          </a:p>
        </p:txBody>
      </p:sp>
    </p:spTree>
    <p:extLst>
      <p:ext uri="{BB962C8B-B14F-4D97-AF65-F5344CB8AC3E}">
        <p14:creationId xmlns:p14="http://schemas.microsoft.com/office/powerpoint/2010/main" val="25671787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38</a:t>
            </a:fld>
            <a:endParaRPr lang="en-US" sz="1300">
              <a:latin typeface="Calibri" charset="0"/>
            </a:endParaRPr>
          </a:p>
        </p:txBody>
      </p:sp>
    </p:spTree>
    <p:extLst>
      <p:ext uri="{BB962C8B-B14F-4D97-AF65-F5344CB8AC3E}">
        <p14:creationId xmlns:p14="http://schemas.microsoft.com/office/powerpoint/2010/main" val="4040073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39</a:t>
            </a:fld>
            <a:endParaRPr lang="en-US" sz="1300">
              <a:latin typeface="Calibri" charset="0"/>
            </a:endParaRPr>
          </a:p>
        </p:txBody>
      </p:sp>
    </p:spTree>
    <p:extLst>
      <p:ext uri="{BB962C8B-B14F-4D97-AF65-F5344CB8AC3E}">
        <p14:creationId xmlns:p14="http://schemas.microsoft.com/office/powerpoint/2010/main" val="3860398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54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40</a:t>
            </a:fld>
            <a:endParaRPr lang="en-US" sz="1300">
              <a:latin typeface="Calibri" charset="0"/>
            </a:endParaRPr>
          </a:p>
        </p:txBody>
      </p:sp>
    </p:spTree>
    <p:extLst>
      <p:ext uri="{BB962C8B-B14F-4D97-AF65-F5344CB8AC3E}">
        <p14:creationId xmlns:p14="http://schemas.microsoft.com/office/powerpoint/2010/main" val="3347852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5</a:t>
            </a:fld>
            <a:endParaRPr lang="en-US" sz="1300">
              <a:latin typeface="Calibri" charset="0"/>
            </a:endParaRPr>
          </a:p>
        </p:txBody>
      </p:sp>
    </p:spTree>
    <p:extLst>
      <p:ext uri="{BB962C8B-B14F-4D97-AF65-F5344CB8AC3E}">
        <p14:creationId xmlns:p14="http://schemas.microsoft.com/office/powerpoint/2010/main" val="2618930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41</a:t>
            </a:fld>
            <a:endParaRPr lang="en-US" sz="1300">
              <a:latin typeface="Calibri" charset="0"/>
            </a:endParaRPr>
          </a:p>
        </p:txBody>
      </p:sp>
    </p:spTree>
    <p:extLst>
      <p:ext uri="{BB962C8B-B14F-4D97-AF65-F5344CB8AC3E}">
        <p14:creationId xmlns:p14="http://schemas.microsoft.com/office/powerpoint/2010/main" val="3509212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42</a:t>
            </a:fld>
            <a:endParaRPr lang="en-US" sz="1300">
              <a:latin typeface="Calibri" charset="0"/>
            </a:endParaRPr>
          </a:p>
        </p:txBody>
      </p:sp>
    </p:spTree>
    <p:extLst>
      <p:ext uri="{BB962C8B-B14F-4D97-AF65-F5344CB8AC3E}">
        <p14:creationId xmlns:p14="http://schemas.microsoft.com/office/powerpoint/2010/main" val="1785596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43</a:t>
            </a:fld>
            <a:endParaRPr lang="en-US" sz="1300">
              <a:latin typeface="Calibri" charset="0"/>
            </a:endParaRPr>
          </a:p>
        </p:txBody>
      </p:sp>
    </p:spTree>
    <p:extLst>
      <p:ext uri="{BB962C8B-B14F-4D97-AF65-F5344CB8AC3E}">
        <p14:creationId xmlns:p14="http://schemas.microsoft.com/office/powerpoint/2010/main" val="19224418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44</a:t>
            </a:fld>
            <a:endParaRPr lang="en-US" sz="1300">
              <a:latin typeface="Calibri" charset="0"/>
            </a:endParaRPr>
          </a:p>
        </p:txBody>
      </p:sp>
    </p:spTree>
    <p:extLst>
      <p:ext uri="{BB962C8B-B14F-4D97-AF65-F5344CB8AC3E}">
        <p14:creationId xmlns:p14="http://schemas.microsoft.com/office/powerpoint/2010/main" val="1834115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45</a:t>
            </a:fld>
            <a:endParaRPr lang="en-US" sz="1300">
              <a:latin typeface="Calibri" charset="0"/>
            </a:endParaRPr>
          </a:p>
        </p:txBody>
      </p:sp>
    </p:spTree>
    <p:extLst>
      <p:ext uri="{BB962C8B-B14F-4D97-AF65-F5344CB8AC3E}">
        <p14:creationId xmlns:p14="http://schemas.microsoft.com/office/powerpoint/2010/main" val="11885371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46</a:t>
            </a:fld>
            <a:endParaRPr lang="en-US" sz="1300">
              <a:latin typeface="Calibri" charset="0"/>
            </a:endParaRPr>
          </a:p>
        </p:txBody>
      </p:sp>
    </p:spTree>
    <p:extLst>
      <p:ext uri="{BB962C8B-B14F-4D97-AF65-F5344CB8AC3E}">
        <p14:creationId xmlns:p14="http://schemas.microsoft.com/office/powerpoint/2010/main" val="28048961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47</a:t>
            </a:fld>
            <a:endParaRPr lang="en-US" sz="1300">
              <a:latin typeface="Calibri" charset="0"/>
            </a:endParaRPr>
          </a:p>
        </p:txBody>
      </p:sp>
    </p:spTree>
    <p:extLst>
      <p:ext uri="{BB962C8B-B14F-4D97-AF65-F5344CB8AC3E}">
        <p14:creationId xmlns:p14="http://schemas.microsoft.com/office/powerpoint/2010/main" val="36021228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48</a:t>
            </a:fld>
            <a:endParaRPr lang="en-US" sz="1300">
              <a:latin typeface="Calibri" charset="0"/>
            </a:endParaRPr>
          </a:p>
        </p:txBody>
      </p:sp>
    </p:spTree>
    <p:extLst>
      <p:ext uri="{BB962C8B-B14F-4D97-AF65-F5344CB8AC3E}">
        <p14:creationId xmlns:p14="http://schemas.microsoft.com/office/powerpoint/2010/main" val="27438472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39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49</a:t>
            </a:fld>
            <a:endParaRPr lang="en-US" sz="1300">
              <a:latin typeface="Calibri" charset="0"/>
            </a:endParaRPr>
          </a:p>
        </p:txBody>
      </p:sp>
    </p:spTree>
    <p:extLst>
      <p:ext uri="{BB962C8B-B14F-4D97-AF65-F5344CB8AC3E}">
        <p14:creationId xmlns:p14="http://schemas.microsoft.com/office/powerpoint/2010/main" val="32215889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59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50</a:t>
            </a:fld>
            <a:endParaRPr lang="en-US" sz="1300">
              <a:latin typeface="Calibri" charset="0"/>
            </a:endParaRPr>
          </a:p>
        </p:txBody>
      </p:sp>
    </p:spTree>
    <p:extLst>
      <p:ext uri="{BB962C8B-B14F-4D97-AF65-F5344CB8AC3E}">
        <p14:creationId xmlns:p14="http://schemas.microsoft.com/office/powerpoint/2010/main" val="1733366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6</a:t>
            </a:fld>
            <a:endParaRPr lang="en-US" sz="1300">
              <a:latin typeface="Calibri" charset="0"/>
            </a:endParaRPr>
          </a:p>
        </p:txBody>
      </p:sp>
    </p:spTree>
    <p:extLst>
      <p:ext uri="{BB962C8B-B14F-4D97-AF65-F5344CB8AC3E}">
        <p14:creationId xmlns:p14="http://schemas.microsoft.com/office/powerpoint/2010/main" val="26029120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80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51</a:t>
            </a:fld>
            <a:endParaRPr lang="en-US" sz="1300">
              <a:latin typeface="Calibri" charset="0"/>
            </a:endParaRPr>
          </a:p>
        </p:txBody>
      </p:sp>
    </p:spTree>
    <p:extLst>
      <p:ext uri="{BB962C8B-B14F-4D97-AF65-F5344CB8AC3E}">
        <p14:creationId xmlns:p14="http://schemas.microsoft.com/office/powerpoint/2010/main" val="597331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52</a:t>
            </a:fld>
            <a:endParaRPr lang="en-US" sz="1300">
              <a:latin typeface="Calibri" charset="0"/>
            </a:endParaRPr>
          </a:p>
        </p:txBody>
      </p:sp>
    </p:spTree>
    <p:extLst>
      <p:ext uri="{BB962C8B-B14F-4D97-AF65-F5344CB8AC3E}">
        <p14:creationId xmlns:p14="http://schemas.microsoft.com/office/powerpoint/2010/main" val="33026937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extLst>
      <p:ext uri="{BB962C8B-B14F-4D97-AF65-F5344CB8AC3E}">
        <p14:creationId xmlns:p14="http://schemas.microsoft.com/office/powerpoint/2010/main" val="42463081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Other helpful links for visualization with IGV:</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AlignmentData</a:t>
            </a:r>
            <a:r>
              <a:rPr lang="en-US" dirty="0"/>
              <a:t> </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interpreting_insert_size</a:t>
            </a:r>
            <a:r>
              <a:rPr lang="en-US" dirty="0"/>
              <a:t> ( for Deletion, Insertion, Inter-chromosomal Rearrangement)</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interpreting_pair_orientations</a:t>
            </a:r>
            <a:r>
              <a:rPr lang="en-US" dirty="0"/>
              <a:t> (for Inversion, Inverted Duplication, Tandem Duplication) </a:t>
            </a: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4156853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7</a:t>
            </a:fld>
            <a:endParaRPr lang="en-US" sz="1300">
              <a:latin typeface="Calibri" charset="0"/>
            </a:endParaRPr>
          </a:p>
        </p:txBody>
      </p:sp>
    </p:spTree>
    <p:extLst>
      <p:ext uri="{BB962C8B-B14F-4D97-AF65-F5344CB8AC3E}">
        <p14:creationId xmlns:p14="http://schemas.microsoft.com/office/powerpoint/2010/main" val="1555917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dirty="0">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8</a:t>
            </a:fld>
            <a:endParaRPr lang="en-US" sz="1300">
              <a:latin typeface="Calibri" charset="0"/>
            </a:endParaRPr>
          </a:p>
        </p:txBody>
      </p:sp>
    </p:spTree>
    <p:extLst>
      <p:ext uri="{BB962C8B-B14F-4D97-AF65-F5344CB8AC3E}">
        <p14:creationId xmlns:p14="http://schemas.microsoft.com/office/powerpoint/2010/main" val="2002802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dirty="0">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9</a:t>
            </a:fld>
            <a:endParaRPr lang="en-US" sz="1300">
              <a:latin typeface="Calibri" charset="0"/>
            </a:endParaRPr>
          </a:p>
        </p:txBody>
      </p:sp>
    </p:spTree>
    <p:extLst>
      <p:ext uri="{BB962C8B-B14F-4D97-AF65-F5344CB8AC3E}">
        <p14:creationId xmlns:p14="http://schemas.microsoft.com/office/powerpoint/2010/main" val="217383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dirty="0">
              <a:latin typeface="Calibri" charset="0"/>
              <a:ea typeface="ＭＳ Ｐゴシック" charset="0"/>
              <a:cs typeface="ＭＳ Ｐゴシック" charset="0"/>
            </a:endParaRPr>
          </a:p>
          <a:p>
            <a:endParaRPr lang="en-US" dirty="0">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10</a:t>
            </a:fld>
            <a:endParaRPr lang="en-US" sz="1300">
              <a:latin typeface="Calibri" charset="0"/>
            </a:endParaRPr>
          </a:p>
        </p:txBody>
      </p:sp>
    </p:spTree>
    <p:extLst>
      <p:ext uri="{BB962C8B-B14F-4D97-AF65-F5344CB8AC3E}">
        <p14:creationId xmlns:p14="http://schemas.microsoft.com/office/powerpoint/2010/main" val="11095765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00051" y="381000"/>
            <a:ext cx="2667000" cy="127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0"/>
          <p:cNvSpPr txBox="1">
            <a:spLocks noGrp="1"/>
          </p:cNvSpPr>
          <p:nvPr>
            <p:ph type="sldNum" idx="12"/>
          </p:nvPr>
        </p:nvSpPr>
        <p:spPr>
          <a:xfrm>
            <a:off x="9448800" y="6065837"/>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633588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7C93A29-9B14-FE48-B6D1-C871738F1342}"/>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72C61BA0-4F25-114F-8980-BF3E6ADEFC9C}"/>
              </a:ext>
            </a:extLst>
          </p:cNvPr>
          <p:cNvSpPr txBox="1">
            <a:spLocks noChangeArrowheads="1"/>
          </p:cNvSpPr>
          <p:nvPr userDrawn="1"/>
        </p:nvSpPr>
        <p:spPr bwMode="auto">
          <a:xfrm>
            <a:off x="227541" y="6461447"/>
            <a:ext cx="894080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2</a:t>
            </a:r>
          </a:p>
        </p:txBody>
      </p:sp>
      <p:sp>
        <p:nvSpPr>
          <p:cNvPr id="10" name="TextBox 9">
            <a:extLst>
              <a:ext uri="{FF2B5EF4-FFF2-40B4-BE49-F238E27FC236}">
                <a16:creationId xmlns:a16="http://schemas.microsoft.com/office/drawing/2014/main" id="{BC9B8437-EA93-9F47-83FF-593A4CCA6702}"/>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1" name="TextBox 10">
            <a:extLst>
              <a:ext uri="{FF2B5EF4-FFF2-40B4-BE49-F238E27FC236}">
                <a16:creationId xmlns:a16="http://schemas.microsoft.com/office/drawing/2014/main" id="{DB92C871-A0B0-6B4E-A99F-C4BD4C8EE925}"/>
              </a:ext>
            </a:extLst>
          </p:cNvPr>
          <p:cNvSpPr txBox="1"/>
          <p:nvPr userDrawn="1"/>
        </p:nvSpPr>
        <p:spPr>
          <a:xfrm>
            <a:off x="5885847" y="6471291"/>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s://software.broadinstitute.org/software/igv/FileFormat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3010" y="2420889"/>
            <a:ext cx="12192000" cy="396044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773737" y="169653"/>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pic>
        <p:nvPicPr>
          <p:cNvPr id="10" name="Picture 9" descr="Screen Shot 2015-11-13 at 10.21.07 PM.png">
            <a:extLst>
              <a:ext uri="{FF2B5EF4-FFF2-40B4-BE49-F238E27FC236}">
                <a16:creationId xmlns:a16="http://schemas.microsoft.com/office/drawing/2014/main" id="{8BB86AE6-CCF8-2640-8708-B1D724BE8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37" y="3504254"/>
            <a:ext cx="5458971" cy="2156995"/>
          </a:xfrm>
          <a:prstGeom prst="rect">
            <a:avLst/>
          </a:prstGeom>
        </p:spPr>
      </p:pic>
      <p:pic>
        <p:nvPicPr>
          <p:cNvPr id="11" name="Picture 10">
            <a:extLst>
              <a:ext uri="{FF2B5EF4-FFF2-40B4-BE49-F238E27FC236}">
                <a16:creationId xmlns:a16="http://schemas.microsoft.com/office/drawing/2014/main" id="{8E62CCA8-DB3F-9442-8BA1-E51FADB13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7" name="Title 1">
            <a:extLst>
              <a:ext uri="{FF2B5EF4-FFF2-40B4-BE49-F238E27FC236}">
                <a16:creationId xmlns:a16="http://schemas.microsoft.com/office/drawing/2014/main" id="{DE291AF2-1ED8-BF4A-9E1F-B11B9DC40AFD}"/>
              </a:ext>
            </a:extLst>
          </p:cNvPr>
          <p:cNvSpPr txBox="1">
            <a:spLocks/>
          </p:cNvSpPr>
          <p:nvPr/>
        </p:nvSpPr>
        <p:spPr>
          <a:xfrm>
            <a:off x="3215680" y="1219199"/>
            <a:ext cx="8900120"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err="1">
                <a:latin typeface="Calibri"/>
                <a:cs typeface="Calibri"/>
              </a:rPr>
              <a:t>Kelsy</a:t>
            </a:r>
            <a:r>
              <a:rPr lang="en-US" sz="1800" dirty="0">
                <a:latin typeface="Calibri"/>
                <a:cs typeface="Calibri"/>
              </a:rPr>
              <a:t> </a:t>
            </a:r>
            <a:r>
              <a:rPr lang="en-US" sz="1800" dirty="0" err="1">
                <a:latin typeface="Calibri"/>
                <a:cs typeface="Calibri"/>
              </a:rPr>
              <a:t>Cotto</a:t>
            </a:r>
            <a:r>
              <a:rPr lang="en-US" sz="1800" dirty="0">
                <a:latin typeface="Calibri"/>
                <a:cs typeface="Calibri"/>
              </a:rPr>
              <a:t>, Felicia Gomez, Obi Griffith, Malachi Griffith, My Hoang, Chris Miller, </a:t>
            </a:r>
            <a:r>
              <a:rPr lang="en-US" sz="1800" dirty="0" err="1">
                <a:latin typeface="Calibri"/>
                <a:cs typeface="Calibri"/>
              </a:rPr>
              <a:t>Huiming</a:t>
            </a:r>
            <a:r>
              <a:rPr lang="en-US" sz="1800" dirty="0">
                <a:latin typeface="Calibri"/>
                <a:cs typeface="Calibri"/>
              </a:rPr>
              <a:t> Xia </a:t>
            </a:r>
          </a:p>
          <a:p>
            <a:pPr>
              <a:defRPr/>
            </a:pPr>
            <a:r>
              <a:rPr lang="en-US" sz="1800" dirty="0">
                <a:ln w="1270">
                  <a:solidFill>
                    <a:schemeClr val="tx1">
                      <a:alpha val="38000"/>
                    </a:schemeClr>
                  </a:solidFill>
                </a:ln>
                <a:latin typeface="Calibri"/>
                <a:cs typeface="Calibri"/>
              </a:rPr>
              <a:t>Advanced Sequencing Technologies &amp; Bioinformatics Analysis </a:t>
            </a:r>
            <a:r>
              <a:rPr lang="en-US" sz="1600" dirty="0">
                <a:ln w="1270">
                  <a:solidFill>
                    <a:schemeClr val="tx1">
                      <a:alpha val="38000"/>
                    </a:schemeClr>
                  </a:solidFill>
                </a:ln>
                <a:latin typeface="Calibri"/>
                <a:cs typeface="Calibri"/>
              </a:rPr>
              <a:t>November 6-20, 2022</a:t>
            </a:r>
          </a:p>
        </p:txBody>
      </p:sp>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65361"/>
            <a:ext cx="9144000" cy="5862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0" name="Title 1"/>
          <p:cNvSpPr>
            <a:spLocks noGrp="1"/>
          </p:cNvSpPr>
          <p:nvPr>
            <p:ph type="title"/>
          </p:nvPr>
        </p:nvSpPr>
        <p:spPr>
          <a:xfrm>
            <a:off x="1676400" y="44624"/>
            <a:ext cx="8839200" cy="1143000"/>
          </a:xfrm>
        </p:spPr>
        <p:txBody>
          <a:bodyPr/>
          <a:lstStyle/>
          <a:p>
            <a:r>
              <a:rPr lang="en-US" dirty="0">
                <a:latin typeface="Arial" charset="0"/>
                <a:ea typeface="ＭＳ Ｐゴシック" charset="0"/>
              </a:rPr>
              <a:t>Select reference genome</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2" name="TextBox 2"/>
          <p:cNvSpPr txBox="1">
            <a:spLocks noChangeArrowheads="1"/>
          </p:cNvSpPr>
          <p:nvPr/>
        </p:nvSpPr>
        <p:spPr bwMode="auto">
          <a:xfrm>
            <a:off x="3216276"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3216276" y="2862437"/>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2351089"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418198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03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59" name="TextBox 2"/>
          <p:cNvSpPr txBox="1">
            <a:spLocks noChangeArrowheads="1"/>
          </p:cNvSpPr>
          <p:nvPr/>
        </p:nvSpPr>
        <p:spPr bwMode="auto">
          <a:xfrm>
            <a:off x="1794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6835" y="2348658"/>
            <a:ext cx="2979737" cy="2651125"/>
          </a:xfrm>
          <a:prstGeom prst="rect">
            <a:avLst/>
          </a:prstGeom>
          <a:noFill/>
          <a:ln w="76200">
            <a:solidFill>
              <a:srgbClr val="4597A0"/>
            </a:solidFill>
            <a:miter lim="800000"/>
            <a:headEnd/>
            <a:tailEnd/>
          </a:ln>
          <a:extLst>
            <a:ext uri="{909E8E84-426E-40dd-AFC4-6F175D3DCCD1}">
              <a14:hiddenFill xmlns="" xmlns:a14="http://schemas.microsoft.com/office/drawing/2010/main">
                <a:solidFill>
                  <a:srgbClr val="FFFFFF"/>
                </a:solidFill>
              </a14:hiddenFill>
            </a:ext>
          </a:extLst>
        </p:spPr>
      </p:pic>
      <p:cxnSp>
        <p:nvCxnSpPr>
          <p:cNvPr id="45061" name="Straight Arrow Connector 6"/>
          <p:cNvCxnSpPr>
            <a:cxnSpLocks noChangeShapeType="1"/>
          </p:cNvCxnSpPr>
          <p:nvPr/>
        </p:nvCxnSpPr>
        <p:spPr bwMode="auto">
          <a:xfrm>
            <a:off x="2091310"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83760" y="1470770"/>
            <a:ext cx="5367337" cy="4316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3" name="TextBox 2"/>
          <p:cNvSpPr txBox="1">
            <a:spLocks noChangeArrowheads="1"/>
          </p:cNvSpPr>
          <p:nvPr/>
        </p:nvSpPr>
        <p:spPr bwMode="auto">
          <a:xfrm>
            <a:off x="8211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6814122" y="3342433"/>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Rectangle 11"/>
          <p:cNvSpPr/>
          <p:nvPr/>
        </p:nvSpPr>
        <p:spPr>
          <a:xfrm>
            <a:off x="4056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195595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676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0583" y="736302"/>
            <a:ext cx="9144000" cy="586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9091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08310"/>
            <a:ext cx="9144000" cy="586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4" name="Title 1"/>
          <p:cNvSpPr>
            <a:spLocks noGrp="1"/>
          </p:cNvSpPr>
          <p:nvPr>
            <p:ph type="title"/>
          </p:nvPr>
        </p:nvSpPr>
        <p:spPr>
          <a:xfrm>
            <a:off x="1676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1905000" y="800373"/>
            <a:ext cx="8153400"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8678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1257572"/>
            <a:ext cx="774700" cy="15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7696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60" name="TextBox 8"/>
          <p:cNvSpPr txBox="1">
            <a:spLocks noChangeArrowheads="1"/>
          </p:cNvSpPr>
          <p:nvPr/>
        </p:nvSpPr>
        <p:spPr bwMode="auto">
          <a:xfrm>
            <a:off x="8161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1897064"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1" name="Right Brace 10"/>
          <p:cNvSpPr/>
          <p:nvPr/>
        </p:nvSpPr>
        <p:spPr>
          <a:xfrm>
            <a:off x="8839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1828800" y="1562373"/>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9372600" y="3391173"/>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3810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66" name="Straight Arrow Connector 14"/>
          <p:cNvCxnSpPr>
            <a:cxnSpLocks noChangeShapeType="1"/>
          </p:cNvCxnSpPr>
          <p:nvPr/>
        </p:nvCxnSpPr>
        <p:spPr bwMode="auto">
          <a:xfrm flipV="1">
            <a:off x="4724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67" name="Straight Arrow Connector 15"/>
          <p:cNvCxnSpPr>
            <a:cxnSpLocks noChangeShapeType="1"/>
          </p:cNvCxnSpPr>
          <p:nvPr/>
        </p:nvCxnSpPr>
        <p:spPr bwMode="auto">
          <a:xfrm flipH="1" flipV="1">
            <a:off x="4191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68" name="TextBox 16"/>
          <p:cNvSpPr txBox="1">
            <a:spLocks noChangeArrowheads="1"/>
          </p:cNvSpPr>
          <p:nvPr/>
        </p:nvSpPr>
        <p:spPr bwMode="auto">
          <a:xfrm>
            <a:off x="9144000" y="5261248"/>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8610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70" name="Straight Arrow Connector 18"/>
          <p:cNvCxnSpPr>
            <a:cxnSpLocks noChangeShapeType="1"/>
          </p:cNvCxnSpPr>
          <p:nvPr/>
        </p:nvCxnSpPr>
        <p:spPr bwMode="auto">
          <a:xfrm flipV="1">
            <a:off x="4953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71" name="TextBox 19"/>
          <p:cNvSpPr txBox="1">
            <a:spLocks noChangeArrowheads="1"/>
          </p:cNvSpPr>
          <p:nvPr/>
        </p:nvSpPr>
        <p:spPr bwMode="auto">
          <a:xfrm>
            <a:off x="4038600" y="4076973"/>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1828800" y="4229373"/>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2362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74" name="TextBox 23"/>
          <p:cNvSpPr txBox="1">
            <a:spLocks noChangeArrowheads="1"/>
          </p:cNvSpPr>
          <p:nvPr/>
        </p:nvSpPr>
        <p:spPr bwMode="auto">
          <a:xfrm>
            <a:off x="9264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008095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983432" y="1146175"/>
            <a:ext cx="9532168" cy="4846638"/>
          </a:xfrm>
        </p:spPr>
        <p:txBody>
          <a:bodyPr/>
          <a:lstStyle/>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file format </a:t>
            </a:r>
            <a:r>
              <a:rPr lang="en-US" sz="2400" dirty="0">
                <a:latin typeface="Calibri" charset="0"/>
                <a:ea typeface="ＭＳ Ｐゴシック" charset="0"/>
              </a:rPr>
              <a:t>defines the track type.</a:t>
            </a:r>
          </a:p>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track type </a:t>
            </a:r>
            <a:r>
              <a:rPr lang="en-US" sz="2400" dirty="0">
                <a:latin typeface="Calibri" charset="0"/>
                <a:ea typeface="ＭＳ Ｐゴシック" charset="0"/>
              </a:rPr>
              <a:t>determines the display options</a:t>
            </a: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r>
              <a:rPr lang="en-US" sz="2000" dirty="0">
                <a:latin typeface="Calibri" charset="0"/>
                <a:ea typeface="ＭＳ Ｐゴシック" charset="0"/>
              </a:rPr>
              <a:t>For current list see: </a:t>
            </a:r>
            <a:r>
              <a:rPr lang="en-US" sz="2000" dirty="0">
                <a:latin typeface="Calibri" charset="0"/>
                <a:ea typeface="ＭＳ Ｐゴシック" charset="0"/>
                <a:hlinkClick r:id="rId3"/>
              </a:rPr>
              <a:t>https://software.broadinstitute.org/software/igv/FileFormats</a:t>
            </a:r>
            <a:r>
              <a:rPr lang="en-US" sz="2000" dirty="0">
                <a:latin typeface="Calibri" charset="0"/>
                <a:ea typeface="ＭＳ Ｐゴシック" charset="0"/>
              </a:rPr>
              <a:t> </a:t>
            </a: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endParaRPr lang="en-US" dirty="0">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1E068972-0EB6-415D-AB4F-DC0648EE55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7254" y="2103784"/>
            <a:ext cx="2709779" cy="3595465"/>
          </a:xfrm>
          <a:prstGeom prst="rect">
            <a:avLst/>
          </a:prstGeom>
        </p:spPr>
      </p:pic>
      <p:pic>
        <p:nvPicPr>
          <p:cNvPr id="5" name="Picture 4">
            <a:extLst>
              <a:ext uri="{FF2B5EF4-FFF2-40B4-BE49-F238E27FC236}">
                <a16:creationId xmlns:a16="http://schemas.microsoft.com/office/drawing/2014/main" id="{38DE77F2-8CD2-6398-00A9-6064FAB11BFD}"/>
              </a:ext>
            </a:extLst>
          </p:cNvPr>
          <p:cNvPicPr>
            <a:picLocks noChangeAspect="1"/>
          </p:cNvPicPr>
          <p:nvPr/>
        </p:nvPicPr>
        <p:blipFill rotWithShape="1">
          <a:blip r:embed="rId6">
            <a:extLst>
              <a:ext uri="{28A0092B-C50C-407E-A947-70E740481C1C}">
                <a14:useLocalDpi xmlns:a14="http://schemas.microsoft.com/office/drawing/2010/main" val="0"/>
              </a:ext>
            </a:extLst>
          </a:blip>
          <a:srcRect t="1324"/>
          <a:stretch/>
        </p:blipFill>
        <p:spPr>
          <a:xfrm>
            <a:off x="4976358" y="2238115"/>
            <a:ext cx="2239284" cy="2431540"/>
          </a:xfrm>
          <a:prstGeom prst="rect">
            <a:avLst/>
          </a:prstGeom>
        </p:spPr>
      </p:pic>
    </p:spTree>
    <p:extLst>
      <p:ext uri="{BB962C8B-B14F-4D97-AF65-F5344CB8AC3E}">
        <p14:creationId xmlns:p14="http://schemas.microsoft.com/office/powerpoint/2010/main" val="235277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676400" y="1067519"/>
            <a:ext cx="8839200" cy="4724400"/>
          </a:xfrm>
        </p:spPr>
        <p:txBody>
          <a:bodyPr/>
          <a:lstStyle/>
          <a:p>
            <a:pPr marL="0" inden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16050" y="1643782"/>
            <a:ext cx="9601200" cy="4881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Oval 5"/>
          <p:cNvSpPr/>
          <p:nvPr/>
        </p:nvSpPr>
        <p:spPr bwMode="auto">
          <a:xfrm>
            <a:off x="5759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481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2711451" y="982118"/>
            <a:ext cx="6996113" cy="5183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2406650" y="1669505"/>
            <a:ext cx="3733800" cy="708025"/>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3854450" y="3041104"/>
            <a:ext cx="838200" cy="400050"/>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4083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4692650" y="3041105"/>
            <a:ext cx="3200400" cy="708025"/>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3071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4089138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676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0150" y="836713"/>
            <a:ext cx="7010400" cy="5653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16726" y="3284637"/>
            <a:ext cx="3400425" cy="1308100"/>
          </a:xfrm>
          <a:prstGeom prst="rect">
            <a:avLst/>
          </a:prstGeom>
          <a:noFill/>
          <a:ln w="76200">
            <a:solidFill>
              <a:srgbClr val="5A9998"/>
            </a:solidFill>
            <a:miter lim="800000"/>
            <a:headEnd/>
            <a:tailEnd/>
          </a:ln>
          <a:extLst>
            <a:ext uri="{909E8E84-426E-40dd-AFC4-6F175D3DCCD1}">
              <a14:hiddenFill xmlns="" xmlns:a14="http://schemas.microsoft.com/office/drawing/2010/main">
                <a:solidFill>
                  <a:srgbClr val="FFFFFF"/>
                </a:solidFill>
              </a14:hiddenFill>
            </a:ext>
          </a:extLst>
        </p:spPr>
      </p:pic>
      <p:sp>
        <p:nvSpPr>
          <p:cNvPr id="57349" name="TextBox 7"/>
          <p:cNvSpPr txBox="1">
            <a:spLocks noChangeArrowheads="1"/>
          </p:cNvSpPr>
          <p:nvPr/>
        </p:nvSpPr>
        <p:spPr bwMode="auto">
          <a:xfrm>
            <a:off x="6816725" y="1627287"/>
            <a:ext cx="3352800" cy="1016000"/>
          </a:xfrm>
          <a:prstGeom prst="rect">
            <a:avLst/>
          </a:prstGeom>
          <a:solidFill>
            <a:schemeClr val="accent5">
              <a:lumMod val="40000"/>
              <a:lumOff val="60000"/>
            </a:schemeClr>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Bases that do not match the reference sequence are highlighted by color</a:t>
            </a:r>
          </a:p>
        </p:txBody>
      </p:sp>
    </p:spTree>
    <p:extLst>
      <p:ext uri="{BB962C8B-B14F-4D97-AF65-F5344CB8AC3E}">
        <p14:creationId xmlns:p14="http://schemas.microsoft.com/office/powerpoint/2010/main" val="3588508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5" name="Content Placeholder 2"/>
          <p:cNvSpPr txBox="1">
            <a:spLocks/>
          </p:cNvSpPr>
          <p:nvPr/>
        </p:nvSpPr>
        <p:spPr bwMode="auto">
          <a:xfrm>
            <a:off x="1828800" y="1268413"/>
            <a:ext cx="88392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4060664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7851" y="727918"/>
            <a:ext cx="8278813" cy="6013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117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566913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2489" y="908721"/>
            <a:ext cx="7627937" cy="539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9707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676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767408" y="1229074"/>
            <a:ext cx="9519592" cy="4154984"/>
          </a:xfrm>
          <a:prstGeom prst="rect">
            <a:avLst/>
          </a:prstGeom>
          <a:noFill/>
        </p:spPr>
        <p:txBody>
          <a:bodyPr wrap="square">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2239579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87"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213101"/>
            <a:ext cx="2744788" cy="2212975"/>
          </a:xfrm>
          <a:prstGeom prst="rect">
            <a:avLst/>
          </a:prstGeom>
          <a:noFill/>
          <a:ln w="28575">
            <a:solidFill>
              <a:srgbClr val="8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19614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1188661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683"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3200400" y="4876800"/>
            <a:ext cx="6705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3581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4419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715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8077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9372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7010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559593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725328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5551488" y="6030914"/>
            <a:ext cx="20701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1752600" y="4724401"/>
            <a:ext cx="13081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6426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374636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695400" y="1115616"/>
            <a:ext cx="10729192" cy="2677656"/>
          </a:xfrm>
          <a:prstGeom prst="rect">
            <a:avLst/>
          </a:prstGeom>
          <a:noFill/>
        </p:spPr>
        <p:txBody>
          <a:bodyPr wrap="square">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1554120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5779" name="TextBox 4"/>
          <p:cNvSpPr txBox="1">
            <a:spLocks noChangeArrowheads="1"/>
          </p:cNvSpPr>
          <p:nvPr/>
        </p:nvSpPr>
        <p:spPr bwMode="auto">
          <a:xfrm>
            <a:off x="2209800" y="2209801"/>
            <a:ext cx="7696200" cy="1077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3548762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19" name="Rounded Rectangle 18"/>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829" name="Group 12"/>
          <p:cNvGrpSpPr>
            <a:grpSpLocks/>
          </p:cNvGrpSpPr>
          <p:nvPr/>
        </p:nvGrpSpPr>
        <p:grpSpPr bwMode="auto">
          <a:xfrm>
            <a:off x="3657600" y="4572000"/>
            <a:ext cx="6324600" cy="228600"/>
            <a:chOff x="1981200" y="2057397"/>
            <a:chExt cx="6324600" cy="228403"/>
          </a:xfrm>
          <a:solidFill>
            <a:schemeClr val="accent5">
              <a:lumMod val="40000"/>
              <a:lumOff val="60000"/>
            </a:schemeClr>
          </a:solidFill>
        </p:grpSpPr>
        <p:sp>
          <p:nvSpPr>
            <p:cNvPr id="22" name="Rounded Rectangle 21"/>
            <p:cNvSpPr/>
            <p:nvPr/>
          </p:nvSpPr>
          <p:spPr>
            <a:xfrm>
              <a:off x="1981200" y="2057397"/>
              <a:ext cx="6324600" cy="228403"/>
            </a:xfrm>
            <a:prstGeom prst="round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6197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5677694" y="2317757"/>
            <a:ext cx="228600" cy="281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577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4119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724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8229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4502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7124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4787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055440" y="3665540"/>
            <a:ext cx="10441160" cy="2643780"/>
          </a:xfrm>
        </p:spPr>
        <p:txBody>
          <a:bodyPr/>
          <a:lstStyle/>
          <a:p>
            <a:r>
              <a:rPr lang="en-US" sz="2400" dirty="0">
                <a:latin typeface="Calibri" charset="0"/>
                <a:ea typeface="ＭＳ Ｐゴシック" charset="0"/>
              </a:rPr>
              <a:t>task at hand : visualizing HT-seq reads, especially good for inspecting variants</a:t>
            </a:r>
          </a:p>
          <a:p>
            <a:r>
              <a:rPr lang="en-US" sz="2400" dirty="0">
                <a:latin typeface="Calibri" charset="0"/>
                <a:ea typeface="ＭＳ Ｐゴシック" charset="0"/>
              </a:rPr>
              <a:t>kind and size of data : large BAM files, stored locally or remotely</a:t>
            </a:r>
          </a:p>
          <a:p>
            <a:r>
              <a:rPr lang="en-US" sz="2400" dirty="0">
                <a:latin typeface="Calibri" charset="0"/>
                <a:ea typeface="ＭＳ Ｐゴシック" charset="0"/>
              </a:rPr>
              <a:t>data privacy : run on the desktop, can keep all data private</a:t>
            </a:r>
          </a:p>
          <a:p>
            <a:r>
              <a:rPr lang="en-US" sz="2400" dirty="0">
                <a:latin typeface="Calibri" charset="0"/>
                <a:ea typeface="ＭＳ Ｐゴシック" charset="0"/>
              </a:rPr>
              <a:t>UCSC Genome Browser has been retro-fitted to display BAM files</a:t>
            </a:r>
          </a:p>
          <a:p>
            <a:r>
              <a:rPr lang="en-US" sz="2400" dirty="0" err="1">
                <a:latin typeface="Calibri" charset="0"/>
                <a:ea typeface="ＭＳ Ｐゴシック" charset="0"/>
              </a:rPr>
              <a:t>Trackster</a:t>
            </a:r>
            <a:r>
              <a:rPr lang="en-US" sz="2400" dirty="0">
                <a:latin typeface="Calibri" charset="0"/>
                <a:ea typeface="ＭＳ Ｐゴシック" charset="0"/>
              </a:rPr>
              <a:t> is a genome browser that can perform visual analytics on small windows of the genome, deploy full analysis with Galaxy</a:t>
            </a:r>
          </a:p>
          <a:p>
            <a:endParaRPr lang="en-US" sz="2400" dirty="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2424113" y="1557338"/>
            <a:ext cx="869950" cy="118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1484314"/>
            <a:ext cx="1101725" cy="1100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5" name="TextBox 5"/>
          <p:cNvSpPr txBox="1">
            <a:spLocks noChangeArrowheads="1"/>
          </p:cNvSpPr>
          <p:nvPr/>
        </p:nvSpPr>
        <p:spPr bwMode="auto">
          <a:xfrm>
            <a:off x="2286000" y="2638426"/>
            <a:ext cx="11430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8413750" y="2636838"/>
            <a:ext cx="97155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3263901" y="2638426"/>
            <a:ext cx="2498725"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6024563" y="2636838"/>
            <a:ext cx="1598612"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4013201" y="1701800"/>
            <a:ext cx="1008063" cy="769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1844676"/>
            <a:ext cx="2339975" cy="631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138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1" name="TextBox 3"/>
          <p:cNvSpPr txBox="1">
            <a:spLocks noChangeArrowheads="1"/>
          </p:cNvSpPr>
          <p:nvPr/>
        </p:nvSpPr>
        <p:spPr bwMode="auto">
          <a:xfrm>
            <a:off x="1981200" y="1143000"/>
            <a:ext cx="78486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8" name="Rounded Rectangle 7"/>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724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8229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6680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5027614" y="5638800"/>
            <a:ext cx="3811587"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5073650" y="3352800"/>
            <a:ext cx="353695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108564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557338"/>
            <a:ext cx="7375525" cy="422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2180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5338" y="1358900"/>
            <a:ext cx="7239000" cy="534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8068" name="TextBox 4"/>
          <p:cNvSpPr txBox="1">
            <a:spLocks noChangeArrowheads="1"/>
          </p:cNvSpPr>
          <p:nvPr/>
        </p:nvSpPr>
        <p:spPr bwMode="auto">
          <a:xfrm>
            <a:off x="4656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5037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743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7475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2072705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1905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1264" y="5257800"/>
            <a:ext cx="70437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35900" y="2209800"/>
            <a:ext cx="10033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2971800"/>
            <a:ext cx="10287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2741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7932" y="1109718"/>
            <a:ext cx="6754812" cy="509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164" name="TextBox 5"/>
          <p:cNvSpPr txBox="1">
            <a:spLocks noChangeArrowheads="1"/>
          </p:cNvSpPr>
          <p:nvPr/>
        </p:nvSpPr>
        <p:spPr bwMode="auto">
          <a:xfrm>
            <a:off x="2137892" y="3197053"/>
            <a:ext cx="1365820" cy="46166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TUMOR</a:t>
            </a:r>
          </a:p>
        </p:txBody>
      </p:sp>
      <p:sp>
        <p:nvSpPr>
          <p:cNvPr id="92165" name="TextBox 6"/>
          <p:cNvSpPr txBox="1">
            <a:spLocks noChangeArrowheads="1"/>
          </p:cNvSpPr>
          <p:nvPr/>
        </p:nvSpPr>
        <p:spPr bwMode="auto">
          <a:xfrm>
            <a:off x="2013049" y="4869160"/>
            <a:ext cx="14906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4479926" y="1768344"/>
            <a:ext cx="1395412"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1</a:t>
            </a:r>
          </a:p>
        </p:txBody>
      </p:sp>
      <p:sp>
        <p:nvSpPr>
          <p:cNvPr id="92167" name="TextBox 8"/>
          <p:cNvSpPr txBox="1">
            <a:spLocks noChangeArrowheads="1"/>
          </p:cNvSpPr>
          <p:nvPr/>
        </p:nvSpPr>
        <p:spPr bwMode="auto">
          <a:xfrm>
            <a:off x="7057232" y="1768344"/>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6</a:t>
            </a:r>
          </a:p>
        </p:txBody>
      </p:sp>
    </p:spTree>
    <p:extLst>
      <p:ext uri="{BB962C8B-B14F-4D97-AF65-F5344CB8AC3E}">
        <p14:creationId xmlns:p14="http://schemas.microsoft.com/office/powerpoint/2010/main" val="552813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1052736"/>
            <a:ext cx="6754812" cy="509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4212" name="TextBox 5"/>
          <p:cNvSpPr txBox="1">
            <a:spLocks noChangeArrowheads="1"/>
          </p:cNvSpPr>
          <p:nvPr/>
        </p:nvSpPr>
        <p:spPr bwMode="auto">
          <a:xfrm>
            <a:off x="1752601" y="2954562"/>
            <a:ext cx="13128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1752601" y="4783362"/>
            <a:ext cx="14906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4395788" y="1735362"/>
            <a:ext cx="1395412"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7010400" y="1725837"/>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2590800" y="5307237"/>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4572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Rounded Rectangle 11"/>
          <p:cNvSpPr/>
          <p:nvPr/>
        </p:nvSpPr>
        <p:spPr>
          <a:xfrm>
            <a:off x="4419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026841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695400" y="1229073"/>
            <a:ext cx="10009113" cy="5079652"/>
          </a:xfrm>
        </p:spPr>
        <p:txBody>
          <a:bodyPr/>
          <a:lstStyle/>
          <a:p>
            <a:pPr marL="0" indent="0" eaLnBrk="1" hangingPunct="1">
              <a:lnSpc>
                <a:spcPct val="80000"/>
              </a:lnSpc>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3500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8307"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3810000" y="2057400"/>
            <a:ext cx="6324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809886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0355"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3810000" y="2057400"/>
            <a:ext cx="6324600" cy="598488"/>
            <a:chOff x="2057400" y="3733800"/>
            <a:chExt cx="6324600" cy="597932"/>
          </a:xfrm>
          <a:solidFill>
            <a:schemeClr val="accent5">
              <a:lumMod val="40000"/>
              <a:lumOff val="60000"/>
            </a:schemeClr>
          </a:solidFill>
        </p:grpSpPr>
        <p:sp>
          <p:nvSpPr>
            <p:cNvPr id="9" name="Rounded Rectangle 8"/>
            <p:cNvSpPr/>
            <p:nvPr/>
          </p:nvSpPr>
          <p:spPr>
            <a:xfrm>
              <a:off x="2057400" y="3733800"/>
              <a:ext cx="6324600" cy="228388"/>
            </a:xfrm>
            <a:prstGeom prst="roundRect">
              <a:avLst/>
            </a:prstGeom>
            <a:grp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359" name="TextBox 6"/>
            <p:cNvSpPr txBox="1">
              <a:spLocks noChangeArrowheads="1"/>
            </p:cNvSpPr>
            <p:nvPr/>
          </p:nvSpPr>
          <p:spPr bwMode="auto">
            <a:xfrm>
              <a:off x="2743200" y="3962400"/>
              <a:ext cx="351378" cy="369332"/>
            </a:xfrm>
            <a:prstGeom prst="rect">
              <a:avLst/>
            </a:prstGeom>
            <a:noFill/>
            <a:ln>
              <a:solidFill>
                <a:schemeClr val="accent5">
                  <a:lumMod val="40000"/>
                  <a:lumOff val="6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A</a:t>
              </a:r>
            </a:p>
          </p:txBody>
        </p:sp>
        <p:sp>
          <p:nvSpPr>
            <p:cNvPr id="100360" name="TextBox 7"/>
            <p:cNvSpPr txBox="1">
              <a:spLocks noChangeArrowheads="1"/>
            </p:cNvSpPr>
            <p:nvPr/>
          </p:nvSpPr>
          <p:spPr bwMode="auto">
            <a:xfrm>
              <a:off x="7391400" y="3962400"/>
              <a:ext cx="351366" cy="369332"/>
            </a:xfrm>
            <a:prstGeom prst="rect">
              <a:avLst/>
            </a:prstGeom>
            <a:noFill/>
            <a:ln>
              <a:solidFill>
                <a:schemeClr val="accent5">
                  <a:lumMod val="40000"/>
                  <a:lumOff val="6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2172585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0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6026151" y="1301751"/>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4648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492441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1828800" y="5391151"/>
            <a:ext cx="46482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1828800" y="5919788"/>
            <a:ext cx="464820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3000376" y="1027114"/>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1828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3200401"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 xmlns:a14="http://schemas.microsoft.com/office/drawing/2010/main">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5029201"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5029201" y="4919664"/>
            <a:ext cx="1662113"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8077201" y="6019800"/>
            <a:ext cx="1662113"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6629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 xmlns:a14="http://schemas.microsoft.com/office/drawing/2010/main">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8077201"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1752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3200400" y="4572000"/>
            <a:ext cx="14478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381816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2511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649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2935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151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54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105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2193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059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235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4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8802688"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0401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469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3657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334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7763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673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437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878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2133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3200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760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083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200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1981200" y="3352800"/>
            <a:ext cx="32004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5144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88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7467601" y="3657600"/>
            <a:ext cx="308292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4038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7517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911424" y="1115616"/>
            <a:ext cx="9648626" cy="53860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240677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628776"/>
            <a:ext cx="7451725" cy="403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3721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1701" y="962744"/>
            <a:ext cx="7864475" cy="556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6980" name="TextBox 5"/>
          <p:cNvSpPr txBox="1">
            <a:spLocks noChangeArrowheads="1"/>
          </p:cNvSpPr>
          <p:nvPr/>
        </p:nvSpPr>
        <p:spPr bwMode="auto">
          <a:xfrm>
            <a:off x="2640013" y="1556792"/>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4727575" y="220608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735639" y="2061617"/>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8601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260351"/>
            <a:ext cx="8124825" cy="6092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9027" name="Group 38"/>
          <p:cNvGrpSpPr>
            <a:grpSpLocks/>
          </p:cNvGrpSpPr>
          <p:nvPr/>
        </p:nvGrpSpPr>
        <p:grpSpPr bwMode="auto">
          <a:xfrm>
            <a:off x="2816226" y="1544638"/>
            <a:ext cx="6951663" cy="1827212"/>
            <a:chOff x="838200" y="1447800"/>
            <a:chExt cx="7848600" cy="2057400"/>
          </a:xfrm>
        </p:grpSpPr>
        <p:sp>
          <p:nvSpPr>
            <p:cNvPr id="129028" name="TextBox 3"/>
            <p:cNvSpPr txBox="1">
              <a:spLocks noChangeArrowheads="1"/>
            </p:cNvSpPr>
            <p:nvPr/>
          </p:nvSpPr>
          <p:spPr bwMode="auto">
            <a:xfrm>
              <a:off x="838200" y="1447800"/>
              <a:ext cx="7848600" cy="72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2521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EDA0-8E51-F646-B97D-769C034F2F4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7AAC0A9-E296-2E4D-BD4F-A6E843704C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9807" y="274638"/>
            <a:ext cx="8632385" cy="5832301"/>
          </a:xfrm>
        </p:spPr>
      </p:pic>
    </p:spTree>
    <p:extLst>
      <p:ext uri="{BB962C8B-B14F-4D97-AF65-F5344CB8AC3E}">
        <p14:creationId xmlns:p14="http://schemas.microsoft.com/office/powerpoint/2010/main" val="19320994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AD030-B052-8A44-9135-B5A6472DA27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4938832-3217-A940-AFC2-AC52661423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073" y="548680"/>
            <a:ext cx="8017854" cy="5487888"/>
          </a:xfrm>
        </p:spPr>
      </p:pic>
    </p:spTree>
    <p:extLst>
      <p:ext uri="{BB962C8B-B14F-4D97-AF65-F5344CB8AC3E}">
        <p14:creationId xmlns:p14="http://schemas.microsoft.com/office/powerpoint/2010/main" val="254211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1E1D-3CAB-ED44-A093-756FC9D9878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2800422-CA33-AF46-B1B1-B52A40473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7" y="548680"/>
            <a:ext cx="7794575" cy="5487888"/>
          </a:xfrm>
        </p:spPr>
      </p:pic>
    </p:spTree>
    <p:extLst>
      <p:ext uri="{BB962C8B-B14F-4D97-AF65-F5344CB8AC3E}">
        <p14:creationId xmlns:p14="http://schemas.microsoft.com/office/powerpoint/2010/main" val="33391944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07D6-115B-DC44-917D-B6A2E4DE0CB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7208C3D-3974-3442-92B3-0C64C3591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1758" y="476672"/>
            <a:ext cx="8248484" cy="5559896"/>
          </a:xfrm>
        </p:spPr>
      </p:pic>
    </p:spTree>
    <p:extLst>
      <p:ext uri="{BB962C8B-B14F-4D97-AF65-F5344CB8AC3E}">
        <p14:creationId xmlns:p14="http://schemas.microsoft.com/office/powerpoint/2010/main" val="75600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BB061-FDD6-9C43-A574-C87B1306141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9A8F730-DFB8-D64B-83AF-A0CE054FF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2191" y="548680"/>
            <a:ext cx="8247618" cy="5559896"/>
          </a:xfrm>
        </p:spPr>
      </p:pic>
    </p:spTree>
    <p:extLst>
      <p:ext uri="{BB962C8B-B14F-4D97-AF65-F5344CB8AC3E}">
        <p14:creationId xmlns:p14="http://schemas.microsoft.com/office/powerpoint/2010/main" val="20534216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2999657" y="1628800"/>
            <a:ext cx="5856467" cy="4551784"/>
          </a:xfrm>
        </p:spPr>
      </p:pic>
    </p:spTree>
    <p:extLst>
      <p:ext uri="{BB962C8B-B14F-4D97-AF65-F5344CB8AC3E}">
        <p14:creationId xmlns:p14="http://schemas.microsoft.com/office/powerpoint/2010/main" val="1521731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Tree>
    <p:extLst>
      <p:ext uri="{BB962C8B-B14F-4D97-AF65-F5344CB8AC3E}">
        <p14:creationId xmlns:p14="http://schemas.microsoft.com/office/powerpoint/2010/main" val="4056509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676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119188"/>
            <a:ext cx="2273300" cy="1884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7315201" y="2057401"/>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5410201" y="1524001"/>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2895601" y="3308351"/>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3124201" y="4070351"/>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7772401" y="2971801"/>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933700"/>
            <a:ext cx="762000" cy="72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cxnSp>
        <p:nvCxnSpPr>
          <p:cNvPr id="12" name="Straight Arrow Connector 11"/>
          <p:cNvCxnSpPr/>
          <p:nvPr/>
        </p:nvCxnSpPr>
        <p:spPr>
          <a:xfrm>
            <a:off x="4648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019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629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781800" y="3200401"/>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953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900614"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2209800" y="5337176"/>
            <a:ext cx="8382000" cy="2359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1684429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658400" cy="831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dirty="0"/>
              <a:t>Other notes</a:t>
            </a:r>
            <a:endParaRPr dirty="0"/>
          </a:p>
        </p:txBody>
      </p:sp>
      <p:pic>
        <p:nvPicPr>
          <p:cNvPr id="3" name="Picture 2">
            <a:extLst>
              <a:ext uri="{FF2B5EF4-FFF2-40B4-BE49-F238E27FC236}">
                <a16:creationId xmlns:a16="http://schemas.microsoft.com/office/drawing/2014/main" id="{250A8CBE-239E-BCA4-D74E-D4FED4C5D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4" y="1419552"/>
            <a:ext cx="3123591" cy="2220466"/>
          </a:xfrm>
          <a:prstGeom prst="rect">
            <a:avLst/>
          </a:prstGeom>
        </p:spPr>
      </p:pic>
      <p:pic>
        <p:nvPicPr>
          <p:cNvPr id="5" name="Picture 4">
            <a:extLst>
              <a:ext uri="{FF2B5EF4-FFF2-40B4-BE49-F238E27FC236}">
                <a16:creationId xmlns:a16="http://schemas.microsoft.com/office/drawing/2014/main" id="{065A99D3-7046-2A89-9255-CFC61C9F0B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965" y="1318470"/>
            <a:ext cx="5105687" cy="2013629"/>
          </a:xfrm>
          <a:prstGeom prst="rect">
            <a:avLst/>
          </a:prstGeom>
        </p:spPr>
      </p:pic>
      <p:pic>
        <p:nvPicPr>
          <p:cNvPr id="7" name="Picture 6">
            <a:extLst>
              <a:ext uri="{FF2B5EF4-FFF2-40B4-BE49-F238E27FC236}">
                <a16:creationId xmlns:a16="http://schemas.microsoft.com/office/drawing/2014/main" id="{1A043AEA-5070-8F49-1371-21F5F358B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4958" y="3934981"/>
            <a:ext cx="5084682" cy="1566168"/>
          </a:xfrm>
          <a:prstGeom prst="rect">
            <a:avLst/>
          </a:prstGeom>
        </p:spPr>
      </p:pic>
      <p:sp>
        <p:nvSpPr>
          <p:cNvPr id="8" name="TextBox 7">
            <a:extLst>
              <a:ext uri="{FF2B5EF4-FFF2-40B4-BE49-F238E27FC236}">
                <a16:creationId xmlns:a16="http://schemas.microsoft.com/office/drawing/2014/main" id="{4A7D36A5-1896-A0AD-1CFD-7AD425BE2E51}"/>
              </a:ext>
            </a:extLst>
          </p:cNvPr>
          <p:cNvSpPr txBox="1"/>
          <p:nvPr/>
        </p:nvSpPr>
        <p:spPr>
          <a:xfrm>
            <a:off x="191344" y="3700408"/>
            <a:ext cx="4176464" cy="1200329"/>
          </a:xfrm>
          <a:prstGeom prst="rect">
            <a:avLst/>
          </a:prstGeom>
          <a:noFill/>
        </p:spPr>
        <p:txBody>
          <a:bodyPr wrap="square" rtlCol="0">
            <a:spAutoFit/>
          </a:bodyPr>
          <a:lstStyle/>
          <a:p>
            <a:r>
              <a:rPr lang="en-US" dirty="0"/>
              <a:t>Transparent (White) reads: </a:t>
            </a:r>
          </a:p>
          <a:p>
            <a:r>
              <a:rPr lang="en-US" b="0" i="0" u="none" strike="noStrike" dirty="0">
                <a:solidFill>
                  <a:srgbClr val="333333"/>
                </a:solidFill>
                <a:effectLst/>
                <a:latin typeface="Arial" panose="020B0604020202020204" pitchFamily="34" charset="0"/>
              </a:rPr>
              <a:t>Low quality </a:t>
            </a:r>
            <a:r>
              <a:rPr lang="en-US" dirty="0">
                <a:solidFill>
                  <a:srgbClr val="333333"/>
                </a:solidFill>
                <a:latin typeface="Arial" panose="020B0604020202020204" pitchFamily="34" charset="0"/>
              </a:rPr>
              <a:t>reads/</a:t>
            </a:r>
          </a:p>
          <a:p>
            <a:r>
              <a:rPr lang="en-US" b="0" i="0" u="none" strike="noStrike" dirty="0">
                <a:solidFill>
                  <a:srgbClr val="333333"/>
                </a:solidFill>
                <a:effectLst/>
                <a:latin typeface="Arial" panose="020B0604020202020204" pitchFamily="34" charset="0"/>
              </a:rPr>
              <a:t>mapping quality equal to zero</a:t>
            </a:r>
            <a:endParaRPr lang="en-US" dirty="0"/>
          </a:p>
        </p:txBody>
      </p:sp>
      <p:sp>
        <p:nvSpPr>
          <p:cNvPr id="9" name="TextBox 8">
            <a:extLst>
              <a:ext uri="{FF2B5EF4-FFF2-40B4-BE49-F238E27FC236}">
                <a16:creationId xmlns:a16="http://schemas.microsoft.com/office/drawing/2014/main" id="{B24E65FF-D369-E873-D4FA-BFBB426E73E7}"/>
              </a:ext>
            </a:extLst>
          </p:cNvPr>
          <p:cNvSpPr txBox="1"/>
          <p:nvPr/>
        </p:nvSpPr>
        <p:spPr>
          <a:xfrm>
            <a:off x="5811964" y="3386936"/>
            <a:ext cx="1080120" cy="830997"/>
          </a:xfrm>
          <a:prstGeom prst="rect">
            <a:avLst/>
          </a:prstGeom>
          <a:noFill/>
        </p:spPr>
        <p:txBody>
          <a:bodyPr wrap="square" rtlCol="0">
            <a:spAutoFit/>
          </a:bodyPr>
          <a:lstStyle/>
          <a:p>
            <a:r>
              <a:rPr lang="en-US" dirty="0"/>
              <a:t>Purple	 </a:t>
            </a:r>
          </a:p>
        </p:txBody>
      </p:sp>
      <p:pic>
        <p:nvPicPr>
          <p:cNvPr id="1026" name="Picture 2">
            <a:extLst>
              <a:ext uri="{FF2B5EF4-FFF2-40B4-BE49-F238E27FC236}">
                <a16:creationId xmlns:a16="http://schemas.microsoft.com/office/drawing/2014/main" id="{0B7E01B9-E795-C54A-3EC0-55A7FDF03A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3260" y="3521266"/>
            <a:ext cx="241300" cy="1778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60F19AE-2BEF-950C-B444-623D9E670419}"/>
              </a:ext>
            </a:extLst>
          </p:cNvPr>
          <p:cNvSpPr txBox="1"/>
          <p:nvPr/>
        </p:nvSpPr>
        <p:spPr>
          <a:xfrm>
            <a:off x="7667316" y="3386936"/>
            <a:ext cx="3024336" cy="461665"/>
          </a:xfrm>
          <a:prstGeom prst="rect">
            <a:avLst/>
          </a:prstGeom>
          <a:noFill/>
        </p:spPr>
        <p:txBody>
          <a:bodyPr wrap="square" rtlCol="0">
            <a:spAutoFit/>
          </a:bodyPr>
          <a:lstStyle/>
          <a:p>
            <a:r>
              <a:rPr lang="en-US" dirty="0"/>
              <a:t>: Insertion</a:t>
            </a:r>
          </a:p>
        </p:txBody>
      </p:sp>
      <p:sp>
        <p:nvSpPr>
          <p:cNvPr id="12" name="TextBox 11">
            <a:extLst>
              <a:ext uri="{FF2B5EF4-FFF2-40B4-BE49-F238E27FC236}">
                <a16:creationId xmlns:a16="http://schemas.microsoft.com/office/drawing/2014/main" id="{58D26050-8330-4C7F-EBBA-4CF7758EC48C}"/>
              </a:ext>
            </a:extLst>
          </p:cNvPr>
          <p:cNvSpPr txBox="1"/>
          <p:nvPr/>
        </p:nvSpPr>
        <p:spPr>
          <a:xfrm>
            <a:off x="5693461" y="5682014"/>
            <a:ext cx="4847676" cy="461665"/>
          </a:xfrm>
          <a:prstGeom prst="rect">
            <a:avLst/>
          </a:prstGeom>
          <a:noFill/>
        </p:spPr>
        <p:txBody>
          <a:bodyPr wrap="square" rtlCol="0">
            <a:spAutoFit/>
          </a:bodyPr>
          <a:lstStyle/>
          <a:p>
            <a:r>
              <a:rPr lang="en-US" dirty="0"/>
              <a:t>Gapped read/black bar: Deletion</a:t>
            </a:r>
          </a:p>
        </p:txBody>
      </p:sp>
    </p:spTree>
    <p:extLst>
      <p:ext uri="{BB962C8B-B14F-4D97-AF65-F5344CB8AC3E}">
        <p14:creationId xmlns:p14="http://schemas.microsoft.com/office/powerpoint/2010/main" val="106769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7593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87282" y="980827"/>
            <a:ext cx="5083175"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42594" y="2060849"/>
            <a:ext cx="4754562" cy="4137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Oval 9"/>
          <p:cNvSpPr/>
          <p:nvPr/>
        </p:nvSpPr>
        <p:spPr bwMode="auto">
          <a:xfrm>
            <a:off x="7160520" y="3315842"/>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4595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231871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 name="Picture 7">
            <a:extLst>
              <a:ext uri="{FF2B5EF4-FFF2-40B4-BE49-F238E27FC236}">
                <a16:creationId xmlns:a16="http://schemas.microsoft.com/office/drawing/2014/main" id="{635AFA04-ACC5-AF6E-D2C9-CD2DB54502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2690" y="869207"/>
            <a:ext cx="3960440" cy="3601476"/>
          </a:xfrm>
          <a:prstGeom prst="rect">
            <a:avLst/>
          </a:prstGeom>
        </p:spPr>
      </p:pic>
      <p:pic>
        <p:nvPicPr>
          <p:cNvPr id="10" name="Picture 9">
            <a:extLst>
              <a:ext uri="{FF2B5EF4-FFF2-40B4-BE49-F238E27FC236}">
                <a16:creationId xmlns:a16="http://schemas.microsoft.com/office/drawing/2014/main" id="{4F472B20-267F-4FD3-EF06-B2D088202073}"/>
              </a:ext>
            </a:extLst>
          </p:cNvPr>
          <p:cNvPicPr>
            <a:picLocks noChangeAspect="1"/>
          </p:cNvPicPr>
          <p:nvPr/>
        </p:nvPicPr>
        <p:blipFill rotWithShape="1">
          <a:blip r:embed="rId7">
            <a:extLst>
              <a:ext uri="{28A0092B-C50C-407E-A947-70E740481C1C}">
                <a14:useLocalDpi xmlns:a14="http://schemas.microsoft.com/office/drawing/2010/main" val="0"/>
              </a:ext>
            </a:extLst>
          </a:blip>
          <a:srcRect b="45806"/>
          <a:stretch/>
        </p:blipFill>
        <p:spPr>
          <a:xfrm>
            <a:off x="433206" y="4513529"/>
            <a:ext cx="4844868" cy="1719373"/>
          </a:xfrm>
          <a:prstGeom prst="rect">
            <a:avLst/>
          </a:prstGeom>
        </p:spPr>
      </p:pic>
    </p:spTree>
    <p:extLst>
      <p:ext uri="{BB962C8B-B14F-4D97-AF65-F5344CB8AC3E}">
        <p14:creationId xmlns:p14="http://schemas.microsoft.com/office/powerpoint/2010/main" val="353608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10242</TotalTime>
  <Words>3366</Words>
  <Application>Microsoft Macintosh PowerPoint</Application>
  <PresentationFormat>Widescreen</PresentationFormat>
  <Paragraphs>415</Paragraphs>
  <Slides>60</Slides>
  <Notes>53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Consolas</vt:lpstr>
      <vt:lpstr>Segoe UI</vt:lpstr>
      <vt:lpstr>Office Theme</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Select reference genome</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lpstr>PowerPoint Presentation</vt:lpstr>
      <vt:lpstr>PowerPoint Presentation</vt:lpstr>
      <vt:lpstr>PowerPoint Presentation</vt:lpstr>
      <vt:lpstr>Manual Review Standard Operating Procedure (SOP) paper</vt:lpstr>
      <vt:lpstr>We are on a Coffee Break &amp; Networking Session</vt:lpstr>
      <vt:lpstr>Other notes</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Hoang, My</cp:lastModifiedBy>
  <cp:revision>680</cp:revision>
  <dcterms:created xsi:type="dcterms:W3CDTF">2011-11-14T19:50:16Z</dcterms:created>
  <dcterms:modified xsi:type="dcterms:W3CDTF">2022-11-10T07:10:59Z</dcterms:modified>
</cp:coreProperties>
</file>